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56" r:id="rId3"/>
    <p:sldId id="257" r:id="rId4"/>
    <p:sldId id="258" r:id="rId5"/>
    <p:sldId id="259" r:id="rId6"/>
    <p:sldId id="260" r:id="rId7"/>
    <p:sldId id="266" r:id="rId8"/>
    <p:sldId id="267" r:id="rId9"/>
    <p:sldId id="262" r:id="rId10"/>
    <p:sldId id="263" r:id="rId11"/>
    <p:sldId id="264" r:id="rId12"/>
    <p:sldId id="265" r:id="rId13"/>
    <p:sldId id="268" r:id="rId14"/>
    <p:sldId id="269" r:id="rId15"/>
    <p:sldId id="274" r:id="rId16"/>
    <p:sldId id="276" r:id="rId1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7B410F-02FC-4F22-A5A5-49B796916FBB}" type="datetimeFigureOut">
              <a:rPr lang="es-CO" smtClean="0"/>
              <a:t>19/03/2018</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02411C-6C23-4BA3-A76B-06F9691DE90C}" type="slidenum">
              <a:rPr lang="es-CO" smtClean="0"/>
              <a:t>‹Nº›</a:t>
            </a:fld>
            <a:endParaRPr lang="es-CO"/>
          </a:p>
        </p:txBody>
      </p:sp>
    </p:spTree>
    <p:extLst>
      <p:ext uri="{BB962C8B-B14F-4D97-AF65-F5344CB8AC3E}">
        <p14:creationId xmlns:p14="http://schemas.microsoft.com/office/powerpoint/2010/main" val="1336480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7402411C-6C23-4BA3-A76B-06F9691DE90C}" type="slidenum">
              <a:rPr lang="es-CO" smtClean="0"/>
              <a:t>5</a:t>
            </a:fld>
            <a:endParaRPr lang="es-CO"/>
          </a:p>
        </p:txBody>
      </p:sp>
    </p:spTree>
    <p:extLst>
      <p:ext uri="{BB962C8B-B14F-4D97-AF65-F5344CB8AC3E}">
        <p14:creationId xmlns:p14="http://schemas.microsoft.com/office/powerpoint/2010/main" val="3790890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D8B80AE2-3E0E-41E2-A376-5AF245634BDD}" type="datetimeFigureOut">
              <a:rPr lang="es-CO" smtClean="0"/>
              <a:t>19/03/2018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58B7C96-7669-41BD-A863-AD8A73E42F9B}" type="slidenum">
              <a:rPr lang="es-CO" smtClean="0"/>
              <a:t>‹Nº›</a:t>
            </a:fld>
            <a:endParaRPr lang="es-CO"/>
          </a:p>
        </p:txBody>
      </p:sp>
    </p:spTree>
    <p:extLst>
      <p:ext uri="{BB962C8B-B14F-4D97-AF65-F5344CB8AC3E}">
        <p14:creationId xmlns:p14="http://schemas.microsoft.com/office/powerpoint/2010/main" val="2302761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8B80AE2-3E0E-41E2-A376-5AF245634BDD}" type="datetimeFigureOut">
              <a:rPr lang="es-CO" smtClean="0"/>
              <a:t>19/03/2018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58B7C96-7669-41BD-A863-AD8A73E42F9B}" type="slidenum">
              <a:rPr lang="es-CO" smtClean="0"/>
              <a:t>‹Nº›</a:t>
            </a:fld>
            <a:endParaRPr lang="es-CO"/>
          </a:p>
        </p:txBody>
      </p:sp>
    </p:spTree>
    <p:extLst>
      <p:ext uri="{BB962C8B-B14F-4D97-AF65-F5344CB8AC3E}">
        <p14:creationId xmlns:p14="http://schemas.microsoft.com/office/powerpoint/2010/main" val="23889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D8B80AE2-3E0E-41E2-A376-5AF245634BDD}" type="datetimeFigureOut">
              <a:rPr lang="es-CO" smtClean="0"/>
              <a:t>19/03/2018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58B7C96-7669-41BD-A863-AD8A73E42F9B}" type="slidenum">
              <a:rPr lang="es-CO" smtClean="0"/>
              <a:t>‹Nº›</a:t>
            </a:fld>
            <a:endParaRPr lang="es-CO"/>
          </a:p>
        </p:txBody>
      </p:sp>
    </p:spTree>
    <p:extLst>
      <p:ext uri="{BB962C8B-B14F-4D97-AF65-F5344CB8AC3E}">
        <p14:creationId xmlns:p14="http://schemas.microsoft.com/office/powerpoint/2010/main" val="2795322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D8B80AE2-3E0E-41E2-A376-5AF245634BDD}" type="datetimeFigureOut">
              <a:rPr lang="es-CO" smtClean="0"/>
              <a:t>19/03/2018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58B7C96-7669-41BD-A863-AD8A73E42F9B}" type="slidenum">
              <a:rPr lang="es-CO" smtClean="0"/>
              <a:t>‹Nº›</a:t>
            </a:fld>
            <a:endParaRPr lang="es-CO"/>
          </a:p>
        </p:txBody>
      </p:sp>
    </p:spTree>
    <p:extLst>
      <p:ext uri="{BB962C8B-B14F-4D97-AF65-F5344CB8AC3E}">
        <p14:creationId xmlns:p14="http://schemas.microsoft.com/office/powerpoint/2010/main" val="3907247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D8B80AE2-3E0E-41E2-A376-5AF245634BDD}" type="datetimeFigureOut">
              <a:rPr lang="es-CO" smtClean="0"/>
              <a:t>19/03/2018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58B7C96-7669-41BD-A863-AD8A73E42F9B}" type="slidenum">
              <a:rPr lang="es-CO" smtClean="0"/>
              <a:t>‹Nº›</a:t>
            </a:fld>
            <a:endParaRPr lang="es-CO"/>
          </a:p>
        </p:txBody>
      </p:sp>
    </p:spTree>
    <p:extLst>
      <p:ext uri="{BB962C8B-B14F-4D97-AF65-F5344CB8AC3E}">
        <p14:creationId xmlns:p14="http://schemas.microsoft.com/office/powerpoint/2010/main" val="532805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D8B80AE2-3E0E-41E2-A376-5AF245634BDD}" type="datetimeFigureOut">
              <a:rPr lang="es-CO" smtClean="0"/>
              <a:t>19/03/2018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58B7C96-7669-41BD-A863-AD8A73E42F9B}" type="slidenum">
              <a:rPr lang="es-CO" smtClean="0"/>
              <a:t>‹Nº›</a:t>
            </a:fld>
            <a:endParaRPr lang="es-CO"/>
          </a:p>
        </p:txBody>
      </p:sp>
    </p:spTree>
    <p:extLst>
      <p:ext uri="{BB962C8B-B14F-4D97-AF65-F5344CB8AC3E}">
        <p14:creationId xmlns:p14="http://schemas.microsoft.com/office/powerpoint/2010/main" val="696355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8B80AE2-3E0E-41E2-A376-5AF245634BDD}" type="datetimeFigureOut">
              <a:rPr lang="es-CO" smtClean="0"/>
              <a:t>19/03/2018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58B7C96-7669-41BD-A863-AD8A73E42F9B}" type="slidenum">
              <a:rPr lang="es-CO" smtClean="0"/>
              <a:t>‹Nº›</a:t>
            </a:fld>
            <a:endParaRPr lang="es-CO"/>
          </a:p>
        </p:txBody>
      </p:sp>
    </p:spTree>
    <p:extLst>
      <p:ext uri="{BB962C8B-B14F-4D97-AF65-F5344CB8AC3E}">
        <p14:creationId xmlns:p14="http://schemas.microsoft.com/office/powerpoint/2010/main" val="2327058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8B80AE2-3E0E-41E2-A376-5AF245634BDD}" type="datetimeFigureOut">
              <a:rPr lang="es-CO" smtClean="0"/>
              <a:t>19/03/2018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58B7C96-7669-41BD-A863-AD8A73E42F9B}" type="slidenum">
              <a:rPr lang="es-CO" smtClean="0"/>
              <a:t>‹Nº›</a:t>
            </a:fld>
            <a:endParaRPr lang="es-CO"/>
          </a:p>
        </p:txBody>
      </p:sp>
    </p:spTree>
    <p:extLst>
      <p:ext uri="{BB962C8B-B14F-4D97-AF65-F5344CB8AC3E}">
        <p14:creationId xmlns:p14="http://schemas.microsoft.com/office/powerpoint/2010/main" val="2228195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8B80AE2-3E0E-41E2-A376-5AF245634BDD}" type="datetimeFigureOut">
              <a:rPr lang="es-CO" smtClean="0"/>
              <a:t>19/03/2018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58B7C96-7669-41BD-A863-AD8A73E42F9B}" type="slidenum">
              <a:rPr lang="es-CO" smtClean="0"/>
              <a:t>‹Nº›</a:t>
            </a:fld>
            <a:endParaRPr lang="es-CO"/>
          </a:p>
        </p:txBody>
      </p:sp>
    </p:spTree>
    <p:extLst>
      <p:ext uri="{BB962C8B-B14F-4D97-AF65-F5344CB8AC3E}">
        <p14:creationId xmlns:p14="http://schemas.microsoft.com/office/powerpoint/2010/main" val="2239042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8B80AE2-3E0E-41E2-A376-5AF245634BDD}" type="datetimeFigureOut">
              <a:rPr lang="es-CO" smtClean="0"/>
              <a:t>19/03/2018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58B7C96-7669-41BD-A863-AD8A73E42F9B}" type="slidenum">
              <a:rPr lang="es-CO" smtClean="0"/>
              <a:t>‹Nº›</a:t>
            </a:fld>
            <a:endParaRPr lang="es-CO"/>
          </a:p>
        </p:txBody>
      </p:sp>
    </p:spTree>
    <p:extLst>
      <p:ext uri="{BB962C8B-B14F-4D97-AF65-F5344CB8AC3E}">
        <p14:creationId xmlns:p14="http://schemas.microsoft.com/office/powerpoint/2010/main" val="2804936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8B80AE2-3E0E-41E2-A376-5AF245634BDD}" type="datetimeFigureOut">
              <a:rPr lang="es-CO" smtClean="0"/>
              <a:t>19/03/2018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58B7C96-7669-41BD-A863-AD8A73E42F9B}" type="slidenum">
              <a:rPr lang="es-CO" smtClean="0"/>
              <a:t>‹Nº›</a:t>
            </a:fld>
            <a:endParaRPr lang="es-CO"/>
          </a:p>
        </p:txBody>
      </p:sp>
    </p:spTree>
    <p:extLst>
      <p:ext uri="{BB962C8B-B14F-4D97-AF65-F5344CB8AC3E}">
        <p14:creationId xmlns:p14="http://schemas.microsoft.com/office/powerpoint/2010/main" val="17602710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708556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80404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751202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775877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71507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913801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424069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6356408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919084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0884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07339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B80AE2-3E0E-41E2-A376-5AF245634BDD}" type="datetimeFigureOut">
              <a:rPr lang="es-CO" smtClean="0"/>
              <a:t>19/03/2018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8B7C96-7669-41BD-A863-AD8A73E42F9B}" type="slidenum">
              <a:rPr lang="es-CO" smtClean="0"/>
              <a:t>‹Nº›</a:t>
            </a:fld>
            <a:endParaRPr lang="es-CO"/>
          </a:p>
        </p:txBody>
      </p:sp>
    </p:spTree>
    <p:extLst>
      <p:ext uri="{BB962C8B-B14F-4D97-AF65-F5344CB8AC3E}">
        <p14:creationId xmlns:p14="http://schemas.microsoft.com/office/powerpoint/2010/main" val="31591626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19/03/2018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129731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455762" y="764275"/>
            <a:ext cx="9144000" cy="2674961"/>
          </a:xfrm>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normAutofit fontScale="90000"/>
          </a:bodyPr>
          <a:lstStyle/>
          <a:p>
            <a:r>
              <a:rPr lang="es-CO" dirty="0" smtClean="0"/>
              <a:t>DE DONDE PROCEDE LA SANTIFICACIÓN DEL DOMINGO,</a:t>
            </a:r>
            <a:br>
              <a:rPr lang="es-CO" dirty="0" smtClean="0"/>
            </a:br>
            <a:r>
              <a:rPr lang="es-CO" dirty="0" smtClean="0"/>
              <a:t>COMO “DÍA DEL SEÑOR”?</a:t>
            </a:r>
            <a:endParaRPr lang="es-CO" dirty="0"/>
          </a:p>
        </p:txBody>
      </p:sp>
      <p:pic>
        <p:nvPicPr>
          <p:cNvPr id="4" name="Imagen 3"/>
          <p:cNvPicPr>
            <a:picLocks noChangeAspect="1"/>
          </p:cNvPicPr>
          <p:nvPr/>
        </p:nvPicPr>
        <p:blipFill>
          <a:blip r:embed="rId2"/>
          <a:stretch>
            <a:fillRect/>
          </a:stretch>
        </p:blipFill>
        <p:spPr>
          <a:xfrm>
            <a:off x="1455762" y="3589361"/>
            <a:ext cx="4467366" cy="3268639"/>
          </a:xfrm>
          <a:prstGeom prst="rect">
            <a:avLst/>
          </a:prstGeom>
        </p:spPr>
      </p:pic>
      <p:pic>
        <p:nvPicPr>
          <p:cNvPr id="3" name="Imagen 2"/>
          <p:cNvPicPr>
            <a:picLocks noChangeAspect="1"/>
          </p:cNvPicPr>
          <p:nvPr/>
        </p:nvPicPr>
        <p:blipFill>
          <a:blip r:embed="rId3"/>
          <a:stretch>
            <a:fillRect/>
          </a:stretch>
        </p:blipFill>
        <p:spPr>
          <a:xfrm>
            <a:off x="6027762" y="3589361"/>
            <a:ext cx="4572000" cy="3268639"/>
          </a:xfrm>
          <a:prstGeom prst="rect">
            <a:avLst/>
          </a:prstGeom>
        </p:spPr>
      </p:pic>
    </p:spTree>
    <p:extLst>
      <p:ext uri="{BB962C8B-B14F-4D97-AF65-F5344CB8AC3E}">
        <p14:creationId xmlns:p14="http://schemas.microsoft.com/office/powerpoint/2010/main" val="746755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908720"/>
            <a:ext cx="8229600" cy="4968553"/>
          </a:xfrm>
        </p:spPr>
        <p:style>
          <a:lnRef idx="1">
            <a:schemeClr val="dk1"/>
          </a:lnRef>
          <a:fillRef idx="2">
            <a:schemeClr val="dk1"/>
          </a:fillRef>
          <a:effectRef idx="1">
            <a:schemeClr val="dk1"/>
          </a:effectRef>
          <a:fontRef idx="minor">
            <a:schemeClr val="dk1"/>
          </a:fontRef>
        </p:style>
        <p:txBody>
          <a:bodyPr>
            <a:normAutofit fontScale="92500" lnSpcReduction="10000"/>
          </a:bodyPr>
          <a:lstStyle/>
          <a:p>
            <a:pPr marL="0" indent="0" algn="ctr">
              <a:buNone/>
            </a:pPr>
            <a:endParaRPr lang="es-ES" dirty="0" smtClean="0"/>
          </a:p>
          <a:p>
            <a:pPr marL="0" indent="0" algn="ctr">
              <a:buNone/>
            </a:pPr>
            <a:r>
              <a:rPr lang="es-ES" sz="4000" dirty="0"/>
              <a:t>PARA UN ESTUDIO DEL ORIGEN DE LA OBSERVANCIA DEL DÍA DOMINGO Y DE LA DESIGNACIÓN DEL DOMINGO COMO “DÍA DEL SEÑOR”,</a:t>
            </a:r>
          </a:p>
          <a:p>
            <a:pPr marL="0" indent="0" algn="ctr">
              <a:buNone/>
            </a:pPr>
            <a:r>
              <a:rPr lang="es-ES" sz="4000" dirty="0"/>
              <a:t>ANALICEMOS ESTO SEGÚN DAN. 7:25,  DE UNA FORMA MÁS DETALLADA A LA LUZ </a:t>
            </a:r>
            <a:r>
              <a:rPr lang="es-ES" sz="4000" dirty="0" smtClean="0"/>
              <a:t>DE LA BIBLIA Y DEL </a:t>
            </a:r>
            <a:r>
              <a:rPr lang="es-ES" sz="4000" dirty="0"/>
              <a:t>ESPÍRITU DE LA PROFECÍA.</a:t>
            </a:r>
            <a:endParaRPr lang="es-CO" sz="4000" dirty="0"/>
          </a:p>
        </p:txBody>
      </p:sp>
    </p:spTree>
    <p:extLst>
      <p:ext uri="{BB962C8B-B14F-4D97-AF65-F5344CB8AC3E}">
        <p14:creationId xmlns:p14="http://schemas.microsoft.com/office/powerpoint/2010/main" val="680244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332656"/>
            <a:ext cx="8229600" cy="6264696"/>
          </a:xfrm>
        </p:spPr>
        <p:style>
          <a:lnRef idx="1">
            <a:schemeClr val="accent3"/>
          </a:lnRef>
          <a:fillRef idx="2">
            <a:schemeClr val="accent3"/>
          </a:fillRef>
          <a:effectRef idx="1">
            <a:schemeClr val="accent3"/>
          </a:effectRef>
          <a:fontRef idx="minor">
            <a:schemeClr val="dk1"/>
          </a:fontRef>
        </p:style>
        <p:txBody>
          <a:bodyPr>
            <a:normAutofit fontScale="92500" lnSpcReduction="10000"/>
          </a:bodyPr>
          <a:lstStyle/>
          <a:p>
            <a:pPr marL="0" indent="0" algn="ctr">
              <a:buNone/>
            </a:pPr>
            <a:r>
              <a:rPr lang="es-ES" dirty="0" smtClean="0">
                <a:solidFill>
                  <a:srgbClr val="FF0000"/>
                </a:solidFill>
              </a:rPr>
              <a:t>Daniel 7:25</a:t>
            </a:r>
            <a:r>
              <a:rPr lang="es-ES" dirty="0" smtClean="0"/>
              <a:t>. El “Cuerno pequeño”, “</a:t>
            </a:r>
            <a:r>
              <a:rPr lang="es-ES" sz="2800" i="1" dirty="0"/>
              <a:t>Y hablará palabras contra el Altísimo, y a los santos del Altísimo afligirá, y </a:t>
            </a:r>
            <a:r>
              <a:rPr lang="es-ES" sz="2800" i="1" u="sng" dirty="0"/>
              <a:t>pensará en mudar los tiempos y la ley</a:t>
            </a:r>
            <a:r>
              <a:rPr lang="es-ES" sz="2800" i="1" dirty="0"/>
              <a:t>: y entregados serán en su mano hasta un tiempo, y tiempos, y el medio de un tiempo</a:t>
            </a:r>
            <a:r>
              <a:rPr lang="es-ES" dirty="0" smtClean="0"/>
              <a:t>”.</a:t>
            </a:r>
          </a:p>
          <a:p>
            <a:pPr marL="0" indent="0" algn="ctr">
              <a:buNone/>
            </a:pPr>
            <a:endParaRPr lang="es-ES" b="1" dirty="0" smtClean="0"/>
          </a:p>
          <a:p>
            <a:pPr marL="0" indent="0" algn="ctr">
              <a:buNone/>
            </a:pPr>
            <a:r>
              <a:rPr lang="es-ES" b="1" dirty="0" smtClean="0"/>
              <a:t>“Pensará en </a:t>
            </a:r>
            <a:r>
              <a:rPr lang="es-ES" b="1" dirty="0"/>
              <a:t>mudar los tiempos y la </a:t>
            </a:r>
            <a:r>
              <a:rPr lang="es-ES" b="1" dirty="0" smtClean="0"/>
              <a:t>ley”</a:t>
            </a:r>
            <a:r>
              <a:rPr lang="es-ES" dirty="0" smtClean="0"/>
              <a:t> </a:t>
            </a:r>
          </a:p>
          <a:p>
            <a:pPr marL="0" indent="0" algn="ctr">
              <a:buNone/>
            </a:pPr>
            <a:r>
              <a:rPr lang="es-ES" sz="2800" dirty="0"/>
              <a:t>Arameo sebar, quiere decir: “procurar”, “intentar”. Se indica un esfuerzo premeditado</a:t>
            </a:r>
          </a:p>
          <a:p>
            <a:pPr marL="0" indent="0" algn="ctr">
              <a:buNone/>
            </a:pPr>
            <a:r>
              <a:rPr lang="es-ES" sz="2800" dirty="0"/>
              <a:t> </a:t>
            </a:r>
            <a:r>
              <a:rPr lang="es-ES" sz="2800" u="sng" dirty="0">
                <a:solidFill>
                  <a:srgbClr val="FF0000"/>
                </a:solidFill>
              </a:rPr>
              <a:t>(Conflicto de los Siglos pg. 499-500).</a:t>
            </a:r>
          </a:p>
          <a:p>
            <a:pPr marL="0" indent="0" algn="ctr">
              <a:buNone/>
            </a:pPr>
            <a:endParaRPr lang="es-ES" sz="2800" dirty="0"/>
          </a:p>
          <a:p>
            <a:pPr marL="0" indent="0" algn="ctr">
              <a:buNone/>
            </a:pPr>
            <a:r>
              <a:rPr lang="es-ES" sz="2800" dirty="0"/>
              <a:t>En </a:t>
            </a:r>
            <a:r>
              <a:rPr lang="es-ES" sz="2800" dirty="0">
                <a:solidFill>
                  <a:srgbClr val="FF0000"/>
                </a:solidFill>
              </a:rPr>
              <a:t>Dan.2:21 </a:t>
            </a:r>
            <a:r>
              <a:rPr lang="es-ES" sz="2800" dirty="0"/>
              <a:t>dice: “El cambia los tiempos y las ocasiones…”</a:t>
            </a:r>
          </a:p>
          <a:p>
            <a:pPr marL="0" indent="0" algn="ctr">
              <a:buNone/>
            </a:pPr>
            <a:r>
              <a:rPr lang="es-ES" sz="3500" b="1" dirty="0"/>
              <a:t>En ese pasaje Daniel dice que es Dios quien tiene la autoridad de mudar los tiempos.  </a:t>
            </a:r>
          </a:p>
        </p:txBody>
      </p:sp>
    </p:spTree>
    <p:extLst>
      <p:ext uri="{BB962C8B-B14F-4D97-AF65-F5344CB8AC3E}">
        <p14:creationId xmlns:p14="http://schemas.microsoft.com/office/powerpoint/2010/main" val="31180007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14150" y="260648"/>
            <a:ext cx="10781732" cy="6264696"/>
          </a:xfrm>
        </p:spPr>
        <p:style>
          <a:lnRef idx="1">
            <a:schemeClr val="accent4"/>
          </a:lnRef>
          <a:fillRef idx="2">
            <a:schemeClr val="accent4"/>
          </a:fillRef>
          <a:effectRef idx="1">
            <a:schemeClr val="accent4"/>
          </a:effectRef>
          <a:fontRef idx="minor">
            <a:schemeClr val="dk1"/>
          </a:fontRef>
        </p:style>
        <p:txBody>
          <a:bodyPr>
            <a:normAutofit lnSpcReduction="10000"/>
          </a:bodyPr>
          <a:lstStyle/>
          <a:p>
            <a:pPr marL="0" indent="0" algn="ctr">
              <a:buNone/>
            </a:pPr>
            <a:r>
              <a:rPr lang="es-ES" sz="2800" dirty="0"/>
              <a:t>Es Dios quien rige el destino de las naciones. Es </a:t>
            </a:r>
            <a:r>
              <a:rPr lang="es-ES" sz="2800" dirty="0" smtClean="0"/>
              <a:t>El </a:t>
            </a:r>
            <a:r>
              <a:rPr lang="es-ES" sz="2800" dirty="0"/>
              <a:t>quien “quita reyes, y pone reyes” </a:t>
            </a:r>
            <a:r>
              <a:rPr lang="es-ES" sz="2800" dirty="0">
                <a:solidFill>
                  <a:srgbClr val="FF0000"/>
                </a:solidFill>
              </a:rPr>
              <a:t>(Dan.2:21). </a:t>
            </a:r>
          </a:p>
          <a:p>
            <a:pPr marL="0" indent="0" algn="ctr">
              <a:buNone/>
            </a:pPr>
            <a:endParaRPr lang="es-ES" sz="2800" dirty="0"/>
          </a:p>
          <a:p>
            <a:pPr marL="0" indent="0" algn="ctr">
              <a:buNone/>
            </a:pPr>
            <a:r>
              <a:rPr lang="es-ES" sz="2800" dirty="0"/>
              <a:t>“</a:t>
            </a:r>
            <a:r>
              <a:rPr lang="es-ES" sz="2800" i="1" dirty="0"/>
              <a:t>En la palabra de Dios contemplamos detrás, encima y entre la trama y urdimbre de los intereses, las pasiones y el poder de los hombres, los instrumentos del Ser misericordioso, que ejecutan silenciosa y pacientemente los consejos de la voluntad de Dios</a:t>
            </a:r>
            <a:r>
              <a:rPr lang="es-ES" sz="2800" dirty="0"/>
              <a:t>” </a:t>
            </a:r>
            <a:r>
              <a:rPr lang="es-ES" sz="2800" dirty="0">
                <a:solidFill>
                  <a:srgbClr val="FF0000"/>
                </a:solidFill>
              </a:rPr>
              <a:t>(Ed 169). </a:t>
            </a:r>
          </a:p>
          <a:p>
            <a:pPr marL="0" indent="0" algn="ctr">
              <a:buNone/>
            </a:pPr>
            <a:endParaRPr lang="es-ES" sz="2800" dirty="0"/>
          </a:p>
          <a:p>
            <a:pPr marL="0" indent="0" algn="ctr">
              <a:buNone/>
            </a:pPr>
            <a:r>
              <a:rPr lang="es-ES" sz="2800" dirty="0"/>
              <a:t>Es también Dios quien determina el “tiempo” cuando los santos poseerán el reino </a:t>
            </a:r>
            <a:r>
              <a:rPr lang="es-ES" sz="2800" dirty="0">
                <a:solidFill>
                  <a:srgbClr val="FF0000"/>
                </a:solidFill>
              </a:rPr>
              <a:t>(Dan.7:22). </a:t>
            </a:r>
          </a:p>
          <a:p>
            <a:pPr marL="0" indent="0">
              <a:buNone/>
            </a:pPr>
            <a:endParaRPr lang="es-ES" sz="2800" dirty="0"/>
          </a:p>
          <a:p>
            <a:pPr marL="0" indent="0" algn="ctr">
              <a:buNone/>
            </a:pPr>
            <a:r>
              <a:rPr lang="es-ES" sz="2800" dirty="0" smtClean="0"/>
              <a:t>EL ESFUERZO DEL CUERNO PEQUEÑO PARA MUDAR LOS TIEMPOS INDICARÍA UN ESFUERZO PREMEDITADO PARA EJERCER EL DERECHO DIVINO DE DIRIGIR EL CURSO DE LA HISTORIA HUMANA. </a:t>
            </a:r>
          </a:p>
        </p:txBody>
      </p:sp>
    </p:spTree>
    <p:extLst>
      <p:ext uri="{BB962C8B-B14F-4D97-AF65-F5344CB8AC3E}">
        <p14:creationId xmlns:p14="http://schemas.microsoft.com/office/powerpoint/2010/main" val="24997464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286604"/>
            <a:ext cx="10972800" cy="1787856"/>
          </a:xfrm>
          <a:scene3d>
            <a:camera prst="orthographicFront"/>
            <a:lightRig rig="threePt" dir="t"/>
          </a:scene3d>
          <a:sp3d>
            <a:bevelT w="114300" prst="artDeco"/>
          </a:sp3d>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ES" sz="2800" dirty="0" smtClean="0"/>
              <a:t>Es </a:t>
            </a:r>
            <a:r>
              <a:rPr lang="es-ES" sz="2800" dirty="0"/>
              <a:t>evidente que </a:t>
            </a:r>
            <a:r>
              <a:rPr lang="es-ES" sz="2800" dirty="0" smtClean="0"/>
              <a:t>aquí cuando dice que el “</a:t>
            </a:r>
            <a:r>
              <a:rPr lang="es-ES" sz="2800" i="1" dirty="0" smtClean="0"/>
              <a:t>cuerno pequeño”, “pensará </a:t>
            </a:r>
            <a:r>
              <a:rPr lang="es-ES" sz="2800" i="1" dirty="0"/>
              <a:t>en mudar los tiempos y la </a:t>
            </a:r>
            <a:r>
              <a:rPr lang="es-ES" sz="2800" i="1" dirty="0" smtClean="0"/>
              <a:t>ley</a:t>
            </a:r>
            <a:r>
              <a:rPr lang="es-ES" sz="2800" dirty="0" smtClean="0"/>
              <a:t>”,  se </a:t>
            </a:r>
            <a:r>
              <a:rPr lang="es-ES" sz="2800" dirty="0"/>
              <a:t>hace referencia a la ley divina, ya que la ley humana puede ser cambiada según la voluntad de la autoridad civil, y tales cambios difícilmente podrían ser el tema de la profecía. </a:t>
            </a:r>
            <a:endParaRPr lang="es-ES" sz="2800" dirty="0" smtClean="0"/>
          </a:p>
        </p:txBody>
      </p:sp>
      <p:pic>
        <p:nvPicPr>
          <p:cNvPr id="5" name="Imagen 4"/>
          <p:cNvPicPr>
            <a:picLocks noChangeAspect="1"/>
          </p:cNvPicPr>
          <p:nvPr/>
        </p:nvPicPr>
        <p:blipFill>
          <a:blip r:embed="rId3"/>
          <a:stretch>
            <a:fillRect/>
          </a:stretch>
        </p:blipFill>
        <p:spPr>
          <a:xfrm>
            <a:off x="609600" y="2374711"/>
            <a:ext cx="5217994" cy="3480179"/>
          </a:xfrm>
          <a:prstGeom prst="rect">
            <a:avLst/>
          </a:prstGeom>
          <a:scene3d>
            <a:camera prst="orthographicFront"/>
            <a:lightRig rig="threePt" dir="t"/>
          </a:scene3d>
          <a:sp3d>
            <a:bevelT w="114300" prst="artDeco"/>
          </a:sp3d>
        </p:spPr>
        <p:style>
          <a:lnRef idx="2">
            <a:schemeClr val="dk1"/>
          </a:lnRef>
          <a:fillRef idx="1">
            <a:schemeClr val="lt1"/>
          </a:fillRef>
          <a:effectRef idx="0">
            <a:schemeClr val="dk1"/>
          </a:effectRef>
          <a:fontRef idx="minor">
            <a:schemeClr val="dk1"/>
          </a:fontRef>
        </p:style>
      </p:pic>
      <p:pic>
        <p:nvPicPr>
          <p:cNvPr id="6" name="Imagen 5"/>
          <p:cNvPicPr>
            <a:picLocks noChangeAspect="1"/>
          </p:cNvPicPr>
          <p:nvPr/>
        </p:nvPicPr>
        <p:blipFill>
          <a:blip r:embed="rId4"/>
          <a:stretch>
            <a:fillRect/>
          </a:stretch>
        </p:blipFill>
        <p:spPr>
          <a:xfrm>
            <a:off x="6910316" y="2374711"/>
            <a:ext cx="4672083" cy="3480179"/>
          </a:xfrm>
          <a:prstGeom prst="rect">
            <a:avLst/>
          </a:prstGeom>
        </p:spPr>
      </p:pic>
      <p:sp>
        <p:nvSpPr>
          <p:cNvPr id="7" name="Rectángulo 6"/>
          <p:cNvSpPr/>
          <p:nvPr/>
        </p:nvSpPr>
        <p:spPr>
          <a:xfrm>
            <a:off x="6910317" y="5893531"/>
            <a:ext cx="4672082" cy="954107"/>
          </a:xfrm>
          <a:prstGeom prst="rect">
            <a:avLst/>
          </a:prstGeom>
          <a:scene3d>
            <a:camera prst="orthographicFront"/>
            <a:lightRig rig="threePt" dir="t"/>
          </a:scene3d>
          <a:sp3d>
            <a:bevelT w="114300" prst="artDeco"/>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ES" sz="2800" b="1" dirty="0" smtClean="0"/>
              <a:t>El senado instituye leyes y las cambia. </a:t>
            </a:r>
            <a:endParaRPr lang="es-ES" sz="2800" b="1" dirty="0"/>
          </a:p>
        </p:txBody>
      </p:sp>
      <p:sp>
        <p:nvSpPr>
          <p:cNvPr id="8" name="Rectángulo 7"/>
          <p:cNvSpPr/>
          <p:nvPr/>
        </p:nvSpPr>
        <p:spPr>
          <a:xfrm>
            <a:off x="609600" y="5893531"/>
            <a:ext cx="5217994" cy="954107"/>
          </a:xfrm>
          <a:prstGeom prst="rect">
            <a:avLst/>
          </a:prstGeom>
          <a:scene3d>
            <a:camera prst="orthographicFront"/>
            <a:lightRig rig="threePt" dir="t"/>
          </a:scene3d>
          <a:sp3d>
            <a:bevelT w="114300" prst="artDeco"/>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ES" sz="2800" b="1" dirty="0" smtClean="0"/>
              <a:t>La ley de Dios, solo Él la puede cambiar, y no lo izo.</a:t>
            </a:r>
          </a:p>
        </p:txBody>
      </p:sp>
      <p:sp>
        <p:nvSpPr>
          <p:cNvPr id="2" name="Flecha izquierda 1"/>
          <p:cNvSpPr/>
          <p:nvPr/>
        </p:nvSpPr>
        <p:spPr>
          <a:xfrm>
            <a:off x="5527344" y="3466531"/>
            <a:ext cx="1382972" cy="3166281"/>
          </a:xfrm>
          <a:prstGeom prst="leftArrow">
            <a:avLst>
              <a:gd name="adj1" fmla="val 50000"/>
              <a:gd name="adj2" fmla="val 53141"/>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CO" sz="1100" b="1" dirty="0" smtClean="0"/>
              <a:t>La ley de Dios es una revelación de su carácter. </a:t>
            </a:r>
          </a:p>
          <a:p>
            <a:pPr algn="ctr"/>
            <a:r>
              <a:rPr lang="es-CO" sz="1100" b="1" dirty="0" smtClean="0"/>
              <a:t>Y Dios no cambia. Sal.89:34;</a:t>
            </a:r>
          </a:p>
          <a:p>
            <a:pPr algn="ctr"/>
            <a:r>
              <a:rPr lang="es-CO" sz="1100" b="1" dirty="0" smtClean="0"/>
              <a:t>Heb.13:8; Sant.1.17.</a:t>
            </a:r>
            <a:endParaRPr lang="es-CO" sz="1100" b="1" dirty="0"/>
          </a:p>
        </p:txBody>
      </p:sp>
    </p:spTree>
    <p:extLst>
      <p:ext uri="{BB962C8B-B14F-4D97-AF65-F5344CB8AC3E}">
        <p14:creationId xmlns:p14="http://schemas.microsoft.com/office/powerpoint/2010/main" val="39609237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4637"/>
            <a:ext cx="10972800" cy="1854413"/>
          </a:xfrm>
        </p:spPr>
        <p:style>
          <a:lnRef idx="0">
            <a:schemeClr val="accent1"/>
          </a:lnRef>
          <a:fillRef idx="3">
            <a:schemeClr val="accent1"/>
          </a:fillRef>
          <a:effectRef idx="3">
            <a:schemeClr val="accent1"/>
          </a:effectRef>
          <a:fontRef idx="minor">
            <a:schemeClr val="lt1"/>
          </a:fontRef>
        </p:style>
        <p:txBody>
          <a:bodyPr>
            <a:noAutofit/>
          </a:bodyPr>
          <a:lstStyle/>
          <a:p>
            <a:r>
              <a:rPr lang="es-CO" sz="3200" b="1" i="1" dirty="0" smtClean="0"/>
              <a:t>EL “CUERNO PEQUEÑO”, SERÍA EL INSTRUMENTO UTILIZADO POR EL ENEMIGO DE DIOS, PARA LOGRAR SU PROPÓSITO DE CAMBIAR LA LEY DE DIOS.</a:t>
            </a:r>
            <a:r>
              <a:rPr lang="es-CO" sz="5400" dirty="0" smtClean="0"/>
              <a:t> </a:t>
            </a:r>
            <a:endParaRPr lang="es-CO" sz="5400" dirty="0"/>
          </a:p>
        </p:txBody>
      </p:sp>
      <p:sp>
        <p:nvSpPr>
          <p:cNvPr id="3" name="Marcador de contenido 2"/>
          <p:cNvSpPr>
            <a:spLocks noGrp="1"/>
          </p:cNvSpPr>
          <p:nvPr>
            <p:ph idx="1"/>
          </p:nvPr>
        </p:nvSpPr>
        <p:spPr>
          <a:xfrm>
            <a:off x="609600" y="2374710"/>
            <a:ext cx="10972800" cy="4135272"/>
          </a:xfrm>
          <a:scene3d>
            <a:camera prst="orthographicFront"/>
            <a:lightRig rig="threePt" dir="t"/>
          </a:scene3d>
          <a:sp3d>
            <a:bevelT w="114300" prst="artDeco"/>
          </a:sp3d>
        </p:spPr>
        <p:style>
          <a:lnRef idx="1">
            <a:schemeClr val="accent4"/>
          </a:lnRef>
          <a:fillRef idx="2">
            <a:schemeClr val="accent4"/>
          </a:fillRef>
          <a:effectRef idx="1">
            <a:schemeClr val="accent4"/>
          </a:effectRef>
          <a:fontRef idx="minor">
            <a:schemeClr val="dk1"/>
          </a:fontRef>
        </p:style>
        <p:txBody>
          <a:bodyPr/>
          <a:lstStyle/>
          <a:p>
            <a:pPr marL="0" indent="0" algn="ctr">
              <a:buNone/>
            </a:pPr>
            <a:r>
              <a:rPr lang="es-ES" dirty="0" smtClean="0">
                <a:solidFill>
                  <a:srgbClr val="FF0000"/>
                </a:solidFill>
              </a:rPr>
              <a:t>2 Tes.2:4.</a:t>
            </a:r>
          </a:p>
          <a:p>
            <a:pPr marL="0" indent="0" algn="ctr">
              <a:buNone/>
            </a:pPr>
            <a:endParaRPr lang="es-ES" dirty="0" smtClean="0"/>
          </a:p>
          <a:p>
            <a:pPr marL="0" indent="0" algn="ctr">
              <a:buNone/>
            </a:pPr>
            <a:r>
              <a:rPr lang="es-ES" i="1" dirty="0" smtClean="0"/>
              <a:t>“Este </a:t>
            </a:r>
            <a:r>
              <a:rPr lang="es-ES" i="1" dirty="0"/>
              <a:t>se opondrá y se alzará contra todo lo que se llama Dios o que se adora, tanto que se sentará en el templo de Dios haciéndose pasar por </a:t>
            </a:r>
            <a:r>
              <a:rPr lang="es-ES" i="1" dirty="0" smtClean="0"/>
              <a:t>Dios</a:t>
            </a:r>
            <a:r>
              <a:rPr lang="es-ES" dirty="0" smtClean="0"/>
              <a:t>”.</a:t>
            </a:r>
          </a:p>
          <a:p>
            <a:pPr marL="0" indent="0" algn="ctr">
              <a:buNone/>
            </a:pPr>
            <a:endParaRPr lang="es-ES" dirty="0" smtClean="0"/>
          </a:p>
          <a:p>
            <a:pPr marL="0" indent="0" algn="ctr">
              <a:buNone/>
            </a:pPr>
            <a:r>
              <a:rPr lang="es-ES" b="1" u="sng" dirty="0" smtClean="0"/>
              <a:t>Escrito por el apóstol Pablo en el año 51 D.C</a:t>
            </a:r>
            <a:r>
              <a:rPr lang="es-ES" dirty="0" smtClean="0"/>
              <a:t>.</a:t>
            </a:r>
            <a:endParaRPr lang="es-CO" dirty="0"/>
          </a:p>
        </p:txBody>
      </p:sp>
    </p:spTree>
    <p:extLst>
      <p:ext uri="{BB962C8B-B14F-4D97-AF65-F5344CB8AC3E}">
        <p14:creationId xmlns:p14="http://schemas.microsoft.com/office/powerpoint/2010/main" val="2864755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764276"/>
            <a:ext cx="10972800" cy="5240740"/>
          </a:xfrm>
        </p:spPr>
        <p:style>
          <a:lnRef idx="1">
            <a:schemeClr val="dk1"/>
          </a:lnRef>
          <a:fillRef idx="2">
            <a:schemeClr val="dk1"/>
          </a:fillRef>
          <a:effectRef idx="1">
            <a:schemeClr val="dk1"/>
          </a:effectRef>
          <a:fontRef idx="minor">
            <a:schemeClr val="dk1"/>
          </a:fontRef>
        </p:style>
        <p:txBody>
          <a:bodyPr>
            <a:normAutofit fontScale="92500" lnSpcReduction="20000"/>
          </a:bodyPr>
          <a:lstStyle/>
          <a:p>
            <a:pPr marL="0" indent="0" algn="ctr">
              <a:buNone/>
            </a:pPr>
            <a:r>
              <a:rPr lang="es-ES" dirty="0"/>
              <a:t>Durante los tiempos del </a:t>
            </a:r>
            <a:r>
              <a:rPr lang="es-ES" dirty="0" smtClean="0"/>
              <a:t>NT,- es decir mientras vivieron los apóstoles, - los </a:t>
            </a:r>
            <a:r>
              <a:rPr lang="es-ES" dirty="0"/>
              <a:t>cristianos observaron el sábado, séptimo día de la </a:t>
            </a:r>
            <a:r>
              <a:rPr lang="es-ES" dirty="0" smtClean="0"/>
              <a:t>semana. </a:t>
            </a:r>
          </a:p>
          <a:p>
            <a:pPr marL="0" indent="0" algn="ctr">
              <a:buNone/>
            </a:pPr>
            <a:endParaRPr lang="es-ES" dirty="0">
              <a:solidFill>
                <a:srgbClr val="FF0000"/>
              </a:solidFill>
            </a:endParaRPr>
          </a:p>
          <a:p>
            <a:pPr marL="0" indent="0" algn="ctr">
              <a:buNone/>
            </a:pPr>
            <a:r>
              <a:rPr lang="es-ES" dirty="0" smtClean="0">
                <a:solidFill>
                  <a:srgbClr val="FF0000"/>
                </a:solidFill>
              </a:rPr>
              <a:t>(Hech.17:1,2), </a:t>
            </a:r>
            <a:r>
              <a:rPr lang="es-ES" dirty="0"/>
              <a:t>dice</a:t>
            </a:r>
            <a:r>
              <a:rPr lang="es-ES" dirty="0" smtClean="0"/>
              <a:t>:</a:t>
            </a:r>
          </a:p>
          <a:p>
            <a:pPr marL="0" indent="0" algn="ctr">
              <a:buNone/>
            </a:pPr>
            <a:r>
              <a:rPr lang="es-ES" dirty="0" smtClean="0"/>
              <a:t>“</a:t>
            </a:r>
            <a:r>
              <a:rPr lang="es-ES" i="1" dirty="0" smtClean="0"/>
              <a:t>Atravesaron </a:t>
            </a:r>
            <a:r>
              <a:rPr lang="es-ES" i="1" dirty="0"/>
              <a:t>por Anfípolis y Apolonia y llegaron a Tesalónica, donde había una sinagoga de los judíos. </a:t>
            </a:r>
            <a:r>
              <a:rPr lang="es-ES" i="1" dirty="0" smtClean="0"/>
              <a:t>2 </a:t>
            </a:r>
            <a:r>
              <a:rPr lang="es-ES" i="1" dirty="0"/>
              <a:t>Y de acuerdo con su costumbre, Pablo entró a reunirse con ellos, y por tres sábados discutió con ellos basándose en las </a:t>
            </a:r>
            <a:r>
              <a:rPr lang="es-ES" i="1" dirty="0" smtClean="0"/>
              <a:t>Escrituras</a:t>
            </a:r>
            <a:r>
              <a:rPr lang="es-ES" dirty="0" smtClean="0"/>
              <a:t>”</a:t>
            </a:r>
          </a:p>
          <a:p>
            <a:pPr marL="0" indent="0" algn="ctr">
              <a:buNone/>
            </a:pPr>
            <a:r>
              <a:rPr lang="es-ES" b="1" dirty="0" smtClean="0"/>
              <a:t>Hechos de los apóstoles fue escrito entre los años 61-63 D.C.</a:t>
            </a:r>
          </a:p>
          <a:p>
            <a:pPr marL="0" indent="0">
              <a:buNone/>
            </a:pPr>
            <a:r>
              <a:rPr lang="es-ES" dirty="0" smtClean="0"/>
              <a:t> </a:t>
            </a:r>
          </a:p>
          <a:p>
            <a:pPr marL="0" indent="0" algn="ctr">
              <a:buNone/>
            </a:pPr>
            <a:r>
              <a:rPr lang="es-ES" dirty="0" smtClean="0"/>
              <a:t>La </a:t>
            </a:r>
            <a:r>
              <a:rPr lang="es-ES" dirty="0"/>
              <a:t>“ transición del sábado al domingo fue un proceso gradual que comenzó antes de 150 d. C. y continuó durante unos tres siglos. </a:t>
            </a:r>
          </a:p>
          <a:p>
            <a:endParaRPr lang="es-CO" dirty="0"/>
          </a:p>
        </p:txBody>
      </p:sp>
    </p:spTree>
    <p:extLst>
      <p:ext uri="{BB962C8B-B14F-4D97-AF65-F5344CB8AC3E}">
        <p14:creationId xmlns:p14="http://schemas.microsoft.com/office/powerpoint/2010/main" val="4235348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313899"/>
            <a:ext cx="10972800" cy="6223379"/>
          </a:xfrm>
        </p:spPr>
        <p:style>
          <a:lnRef idx="1">
            <a:schemeClr val="accent4"/>
          </a:lnRef>
          <a:fillRef idx="2">
            <a:schemeClr val="accent4"/>
          </a:fillRef>
          <a:effectRef idx="1">
            <a:schemeClr val="accent4"/>
          </a:effectRef>
          <a:fontRef idx="minor">
            <a:schemeClr val="dk1"/>
          </a:fontRef>
        </p:style>
        <p:txBody>
          <a:bodyPr>
            <a:normAutofit fontScale="92500" lnSpcReduction="20000"/>
          </a:bodyPr>
          <a:lstStyle/>
          <a:p>
            <a:pPr marL="0" indent="0" algn="ctr">
              <a:buNone/>
            </a:pPr>
            <a:r>
              <a:rPr lang="es-ES" sz="3000" dirty="0"/>
              <a:t>Al investigar si el papado ha intentado cambiar las leyes divinas o no, encontramos la respuesta en la gran apostasía de los primeros siglos de la era cristiana cuando fueron introducidas numerosas doctrinas y prácticas contrarias a la voluntad de Dios revelada en las Sagradas Escrituras. </a:t>
            </a:r>
            <a:endParaRPr lang="es-ES" sz="3000" dirty="0" smtClean="0"/>
          </a:p>
          <a:p>
            <a:pPr marL="0" indent="0" algn="ctr">
              <a:buNone/>
            </a:pPr>
            <a:endParaRPr lang="es-ES" sz="3000" dirty="0" smtClean="0"/>
          </a:p>
          <a:p>
            <a:pPr marL="0" indent="0" algn="ctr">
              <a:buNone/>
            </a:pPr>
            <a:r>
              <a:rPr lang="es-ES" sz="3000" dirty="0" smtClean="0"/>
              <a:t>El </a:t>
            </a:r>
            <a:r>
              <a:rPr lang="es-ES" sz="3000" dirty="0"/>
              <a:t>cambio más audaz corresponde al día de descanso semanal. </a:t>
            </a:r>
            <a:endParaRPr lang="es-ES" sz="3000" dirty="0" smtClean="0"/>
          </a:p>
          <a:p>
            <a:pPr marL="0" indent="0" algn="ctr">
              <a:buNone/>
            </a:pPr>
            <a:r>
              <a:rPr lang="es-ES" sz="3000" dirty="0" smtClean="0"/>
              <a:t>La </a:t>
            </a:r>
            <a:r>
              <a:rPr lang="es-ES" sz="3000" dirty="0"/>
              <a:t>iglesia apóstata admite sin ambages que es responsable de la introducción del descanso dominical, y pretende que tiene el derecho de hacer tales cambios </a:t>
            </a:r>
            <a:r>
              <a:rPr lang="es-ES" sz="3000" dirty="0">
                <a:solidFill>
                  <a:srgbClr val="FF0000"/>
                </a:solidFill>
              </a:rPr>
              <a:t>(</a:t>
            </a:r>
            <a:r>
              <a:rPr lang="es-ES" sz="3000" dirty="0" smtClean="0">
                <a:solidFill>
                  <a:srgbClr val="FF0000"/>
                </a:solidFill>
              </a:rPr>
              <a:t>Conflicto de los Siglos pg. </a:t>
            </a:r>
            <a:r>
              <a:rPr lang="es-ES" sz="3000" dirty="0">
                <a:solidFill>
                  <a:srgbClr val="FF0000"/>
                </a:solidFill>
              </a:rPr>
              <a:t>499-500). </a:t>
            </a:r>
            <a:endParaRPr lang="es-ES" sz="3000" dirty="0" smtClean="0">
              <a:solidFill>
                <a:srgbClr val="FF0000"/>
              </a:solidFill>
            </a:endParaRPr>
          </a:p>
          <a:p>
            <a:pPr marL="0" indent="0" algn="ctr">
              <a:buNone/>
            </a:pPr>
            <a:r>
              <a:rPr lang="es-ES" sz="3000" dirty="0" smtClean="0"/>
              <a:t>Un </a:t>
            </a:r>
            <a:r>
              <a:rPr lang="es-ES" sz="3000" dirty="0"/>
              <a:t>catecismo autorizado para sacerdotes dice: </a:t>
            </a:r>
            <a:endParaRPr lang="es-ES" sz="3000" dirty="0" smtClean="0"/>
          </a:p>
          <a:p>
            <a:pPr marL="0" indent="0" algn="ctr">
              <a:buNone/>
            </a:pPr>
            <a:r>
              <a:rPr lang="es-ES" sz="3000" dirty="0" smtClean="0"/>
              <a:t>“</a:t>
            </a:r>
            <a:r>
              <a:rPr lang="es-ES" sz="3000" dirty="0"/>
              <a:t>La Iglesia de Dios [es decir, la Iglesia Católica] en su sabiduría ha ordenado que la celebración del día sábado fuese transferida al ‘día del Señor’ “ </a:t>
            </a:r>
            <a:r>
              <a:rPr lang="es-ES" sz="3000" dirty="0">
                <a:solidFill>
                  <a:srgbClr val="FF0000"/>
                </a:solidFill>
              </a:rPr>
              <a:t>(Cathechism of the Council of Trent, traducción de Donovan, Ed. 1829, p. 358).  </a:t>
            </a:r>
            <a:endParaRPr lang="es-ES" sz="3000" dirty="0" smtClean="0">
              <a:solidFill>
                <a:srgbClr val="FF0000"/>
              </a:solidFill>
            </a:endParaRPr>
          </a:p>
          <a:p>
            <a:pPr marL="0" indent="0" algn="ctr">
              <a:buNone/>
            </a:pPr>
            <a:r>
              <a:rPr lang="es-ES" sz="3000" dirty="0" smtClean="0"/>
              <a:t>Este </a:t>
            </a:r>
            <a:r>
              <a:rPr lang="es-ES" sz="3000" dirty="0"/>
              <a:t>catecismo fue escrito por orden del gran Concilio de </a:t>
            </a:r>
            <a:r>
              <a:rPr lang="es-ES" sz="3000" dirty="0" smtClean="0"/>
              <a:t>Trento, entre los años 1545 y 1563.  </a:t>
            </a:r>
            <a:r>
              <a:rPr lang="es-ES" sz="3000" dirty="0"/>
              <a:t>y publicado bajo los auspicios del Papa </a:t>
            </a:r>
            <a:r>
              <a:rPr lang="es-ES" sz="3000" dirty="0" smtClean="0"/>
              <a:t>Pío V. </a:t>
            </a:r>
            <a:endParaRPr lang="es-ES" sz="3000" dirty="0"/>
          </a:p>
          <a:p>
            <a:endParaRPr lang="es-CO" dirty="0"/>
          </a:p>
        </p:txBody>
      </p:sp>
    </p:spTree>
    <p:extLst>
      <p:ext uri="{BB962C8B-B14F-4D97-AF65-F5344CB8AC3E}">
        <p14:creationId xmlns:p14="http://schemas.microsoft.com/office/powerpoint/2010/main" val="34012722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313898"/>
            <a:ext cx="10972800" cy="6223379"/>
          </a:xfrm>
        </p:spPr>
        <p:style>
          <a:lnRef idx="1">
            <a:schemeClr val="accent6"/>
          </a:lnRef>
          <a:fillRef idx="2">
            <a:schemeClr val="accent6"/>
          </a:fillRef>
          <a:effectRef idx="1">
            <a:schemeClr val="accent6"/>
          </a:effectRef>
          <a:fontRef idx="minor">
            <a:schemeClr val="dk1"/>
          </a:fontRef>
        </p:style>
        <p:txBody>
          <a:bodyPr>
            <a:normAutofit/>
          </a:bodyPr>
          <a:lstStyle/>
          <a:p>
            <a:pPr marL="0" indent="0" algn="ctr">
              <a:buNone/>
            </a:pPr>
            <a:endParaRPr lang="es-ES" sz="2800" dirty="0" smtClean="0"/>
          </a:p>
          <a:p>
            <a:pPr marL="0" indent="0" algn="ctr">
              <a:buNone/>
            </a:pPr>
            <a:r>
              <a:rPr lang="es-ES" sz="2800" dirty="0" smtClean="0"/>
              <a:t>Las </a:t>
            </a:r>
            <a:r>
              <a:rPr lang="es-ES" sz="2800" dirty="0"/>
              <a:t>primeras referencias históricas que tenemos en cuanto a la observancia del domingo por profesos cristianos aparecen en la </a:t>
            </a:r>
            <a:r>
              <a:rPr lang="es-ES" sz="2800" dirty="0">
                <a:solidFill>
                  <a:srgbClr val="FF0000"/>
                </a:solidFill>
              </a:rPr>
              <a:t>Epístola de Bernabé (cap. 15) </a:t>
            </a:r>
            <a:r>
              <a:rPr lang="es-ES" sz="2800" dirty="0"/>
              <a:t>y en la Primera apología de </a:t>
            </a:r>
            <a:r>
              <a:rPr lang="es-ES" sz="2800" dirty="0">
                <a:solidFill>
                  <a:srgbClr val="FF0000"/>
                </a:solidFill>
              </a:rPr>
              <a:t>Justino Mártir (cap. 67), </a:t>
            </a:r>
            <a:r>
              <a:rPr lang="es-ES" sz="2800" dirty="0"/>
              <a:t>obras que datan aproximadamente del 150 d. C. Ambas condenan la observancia del sábado e instan a observar el domingo. </a:t>
            </a:r>
            <a:endParaRPr lang="es-ES" sz="2800" dirty="0" smtClean="0"/>
          </a:p>
          <a:p>
            <a:pPr marL="0" indent="0" algn="ctr">
              <a:buNone/>
            </a:pPr>
            <a:endParaRPr lang="es-ES" sz="2800" dirty="0" smtClean="0"/>
          </a:p>
          <a:p>
            <a:pPr marL="0" indent="0" algn="ctr">
              <a:buNone/>
            </a:pPr>
            <a:r>
              <a:rPr lang="es-ES" sz="2800" dirty="0" smtClean="0"/>
              <a:t>Las </a:t>
            </a:r>
            <a:r>
              <a:rPr lang="es-ES" sz="2800" dirty="0"/>
              <a:t>primeras referencias auténticas al domingo como “día del Señor” proceden de fines del siglo II y provienen del llamado </a:t>
            </a:r>
            <a:r>
              <a:rPr lang="es-ES" sz="2800" dirty="0">
                <a:solidFill>
                  <a:srgbClr val="FF0000"/>
                </a:solidFill>
              </a:rPr>
              <a:t>Evangelio según San Pedro y de Clemente de Alejandría (Misceláneas, v. 14). </a:t>
            </a:r>
            <a:endParaRPr lang="es-ES" sz="2800" dirty="0" smtClean="0">
              <a:solidFill>
                <a:srgbClr val="FF0000"/>
              </a:solidFill>
            </a:endParaRPr>
          </a:p>
          <a:p>
            <a:pPr marL="0" indent="0" algn="ctr">
              <a:buNone/>
            </a:pPr>
            <a:endParaRPr lang="es-ES" sz="2800" b="1" dirty="0" smtClean="0">
              <a:solidFill>
                <a:srgbClr val="002060"/>
              </a:solidFill>
            </a:endParaRPr>
          </a:p>
          <a:p>
            <a:pPr marL="0" indent="0" algn="ctr">
              <a:buNone/>
            </a:pPr>
            <a:r>
              <a:rPr lang="es-ES" sz="2800" b="1" dirty="0" smtClean="0">
                <a:solidFill>
                  <a:srgbClr val="002060"/>
                </a:solidFill>
              </a:rPr>
              <a:t>ESTOS SON LIBROS APÓCRIFOS, QUE NO FORMAN PARTE DEL CANON BÍBLICO. </a:t>
            </a:r>
          </a:p>
          <a:p>
            <a:endParaRPr lang="es-CO" dirty="0"/>
          </a:p>
        </p:txBody>
      </p:sp>
    </p:spTree>
    <p:extLst>
      <p:ext uri="{BB962C8B-B14F-4D97-AF65-F5344CB8AC3E}">
        <p14:creationId xmlns:p14="http://schemas.microsoft.com/office/powerpoint/2010/main" val="5314291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218364"/>
            <a:ext cx="10972800" cy="6441743"/>
          </a:xfrm>
          <a:scene3d>
            <a:camera prst="orthographicFront"/>
            <a:lightRig rig="threePt" dir="t"/>
          </a:scene3d>
          <a:sp3d>
            <a:bevelT w="114300" prst="artDeco"/>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ES" dirty="0"/>
              <a:t>Antes de la revolución judía instigada por Barcoquebas en 132-135 d. C.,, el Imperio Romano reconocía al judaísmo como una religión legal y al cristianismo como una secta judía. Pero como resultado de esa revolución los judíos y el judaísmo se desprestigiaron. Para evitar la persecución que siguió, de allí en adelante los cristianos trataron por todos los medios posibles de dejar en claro que no eran judíos. </a:t>
            </a:r>
            <a:endParaRPr lang="es-ES" dirty="0" smtClean="0"/>
          </a:p>
          <a:p>
            <a:pPr marL="0" indent="0" algn="ctr">
              <a:buNone/>
            </a:pPr>
            <a:r>
              <a:rPr lang="es-ES" dirty="0" smtClean="0"/>
              <a:t>Las </a:t>
            </a:r>
            <a:r>
              <a:rPr lang="es-ES" dirty="0"/>
              <a:t>repetidas referencias que hacen los escritores cristianos de los tres siglos siguientes a la observancia del sábado como una práctica “judaizante”, junto con el hecho de que no hay referencia histórica de la observancia cristiana del domingo como día sagrado antes de la revolución judía, indican el período comprendido entre los años </a:t>
            </a:r>
            <a:r>
              <a:rPr lang="es-ES" u="sng" dirty="0"/>
              <a:t>135-150</a:t>
            </a:r>
            <a:r>
              <a:rPr lang="es-ES" dirty="0"/>
              <a:t> como el tiempo cuando los cristianos empezaron a atribuirle santidad de día de reposo al primer día de la semana. </a:t>
            </a:r>
          </a:p>
          <a:p>
            <a:pPr marL="0" indent="0" algn="ctr">
              <a:buNone/>
            </a:pPr>
            <a:r>
              <a:rPr lang="es-ES" dirty="0" smtClean="0"/>
              <a:t>Sin </a:t>
            </a:r>
            <a:r>
              <a:rPr lang="es-ES" dirty="0"/>
              <a:t>embargo, la observancia del domingo no reemplazó inmediatamente a la del sábado sino que la acompañó y completó. Durante varios siglos los cristianos observaron ambos días. Por ejemplo, a comienzos del siglo III, Tertuliano observó que Cristo no había anulado el sábado. Un poco más tarde, en las Constituciones apostólicas, </a:t>
            </a:r>
            <a:r>
              <a:rPr lang="es-ES" dirty="0">
                <a:solidFill>
                  <a:srgbClr val="FF0000"/>
                </a:solidFill>
              </a:rPr>
              <a:t>libro apócrifo, (ii. 36) </a:t>
            </a:r>
            <a:r>
              <a:rPr lang="es-ES" dirty="0"/>
              <a:t>se amonestaba a los cristianos a “guardar el sábado y la fiesta del día del Señor”. </a:t>
            </a:r>
          </a:p>
        </p:txBody>
      </p:sp>
    </p:spTree>
    <p:extLst>
      <p:ext uri="{BB962C8B-B14F-4D97-AF65-F5344CB8AC3E}">
        <p14:creationId xmlns:p14="http://schemas.microsoft.com/office/powerpoint/2010/main" val="579103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177421"/>
            <a:ext cx="10972800" cy="6455391"/>
          </a:xfrm>
          <a:solidFill>
            <a:schemeClr val="accent3">
              <a:lumMod val="20000"/>
              <a:lumOff val="80000"/>
            </a:schemeClr>
          </a:solidFill>
        </p:spPr>
        <p:style>
          <a:lnRef idx="2">
            <a:schemeClr val="dk1"/>
          </a:lnRef>
          <a:fillRef idx="1">
            <a:schemeClr val="lt1"/>
          </a:fillRef>
          <a:effectRef idx="0">
            <a:schemeClr val="dk1"/>
          </a:effectRef>
          <a:fontRef idx="minor">
            <a:schemeClr val="dk1"/>
          </a:fontRef>
        </p:style>
        <p:txBody>
          <a:bodyPr>
            <a:normAutofit lnSpcReduction="10000"/>
          </a:bodyPr>
          <a:lstStyle/>
          <a:p>
            <a:r>
              <a:rPr lang="es-ES" sz="2800" dirty="0"/>
              <a:t>A principios del siglo IV el domingo había alcanzado una clara preferencia oficial sobre el sábado.  En su Comentario sobre el Salmo 92 Eusebio, principal historiador eclesiástico de esa época, escribió: </a:t>
            </a:r>
            <a:endParaRPr lang="es-ES" sz="2800" dirty="0" smtClean="0"/>
          </a:p>
          <a:p>
            <a:r>
              <a:rPr lang="es-ES" sz="2800" dirty="0" smtClean="0"/>
              <a:t>“</a:t>
            </a:r>
            <a:r>
              <a:rPr lang="es-ES" sz="2800" i="1" dirty="0">
                <a:latin typeface="Bell MT" panose="02020503060305020303" pitchFamily="18" charset="0"/>
              </a:rPr>
              <a:t>Todas aquellas cosas que era deber hacer en el sábado, </a:t>
            </a:r>
            <a:r>
              <a:rPr lang="es-ES" sz="2800" b="1" i="1" dirty="0">
                <a:latin typeface="Bell MT" panose="02020503060305020303" pitchFamily="18" charset="0"/>
              </a:rPr>
              <a:t>las hemos transferido al día del Señor</a:t>
            </a:r>
            <a:r>
              <a:rPr lang="es-ES" sz="2800" i="1" dirty="0">
                <a:latin typeface="Bell MT" panose="02020503060305020303" pitchFamily="18" charset="0"/>
              </a:rPr>
              <a:t>, como que le pertenecen de manera más apropiada, porque este día tiene preferencia y ocupa el primer lugar y es más honorable que el sábado judío</a:t>
            </a:r>
            <a:r>
              <a:rPr lang="es-ES" sz="2800" dirty="0" smtClean="0"/>
              <a:t>”.</a:t>
            </a:r>
          </a:p>
          <a:p>
            <a:pPr marL="0" indent="0">
              <a:buNone/>
            </a:pPr>
            <a:r>
              <a:rPr lang="es-ES" sz="3000" b="1" dirty="0" smtClean="0"/>
              <a:t>Noten </a:t>
            </a:r>
            <a:r>
              <a:rPr lang="es-ES" sz="3000" b="1" dirty="0" smtClean="0"/>
              <a:t>cinco puntos: </a:t>
            </a:r>
          </a:p>
          <a:p>
            <a:pPr marL="400050" lvl="1" indent="0">
              <a:buNone/>
            </a:pPr>
            <a:r>
              <a:rPr lang="es-ES" sz="2400" dirty="0" smtClean="0"/>
              <a:t>1). Cristo dijo que Él no había “Venido  a cambiar la Leí”. </a:t>
            </a:r>
            <a:r>
              <a:rPr lang="es-ES" sz="2400" dirty="0"/>
              <a:t>Y</a:t>
            </a:r>
            <a:r>
              <a:rPr lang="es-ES" sz="2400" dirty="0" smtClean="0"/>
              <a:t> esto incluye el sábado. </a:t>
            </a:r>
            <a:r>
              <a:rPr lang="es-ES" sz="2400" dirty="0" smtClean="0">
                <a:solidFill>
                  <a:srgbClr val="FF0000"/>
                </a:solidFill>
              </a:rPr>
              <a:t>(Mat.5:17</a:t>
            </a:r>
            <a:r>
              <a:rPr lang="es-ES" sz="2400" dirty="0" smtClean="0">
                <a:solidFill>
                  <a:srgbClr val="FF0000"/>
                </a:solidFill>
              </a:rPr>
              <a:t>).</a:t>
            </a:r>
          </a:p>
          <a:p>
            <a:pPr marL="400050" lvl="1" indent="0">
              <a:buNone/>
            </a:pPr>
            <a:r>
              <a:rPr lang="es-ES" sz="2400" dirty="0" smtClean="0"/>
              <a:t>2). Cristo dijo que “La ley es eterna”. </a:t>
            </a:r>
            <a:r>
              <a:rPr lang="es-ES" sz="2400" dirty="0" smtClean="0">
                <a:solidFill>
                  <a:srgbClr val="FF0000"/>
                </a:solidFill>
              </a:rPr>
              <a:t>(Mat.5:18).</a:t>
            </a:r>
          </a:p>
          <a:p>
            <a:pPr marL="400050" lvl="1" indent="0">
              <a:buNone/>
            </a:pPr>
            <a:r>
              <a:rPr lang="es-ES" sz="2400" dirty="0"/>
              <a:t>3</a:t>
            </a:r>
            <a:r>
              <a:rPr lang="es-ES" sz="2400" dirty="0" smtClean="0"/>
              <a:t>). Cristo no autorizó a nadie para cambiar la Leí” </a:t>
            </a:r>
            <a:r>
              <a:rPr lang="es-ES" sz="2400" dirty="0" smtClean="0">
                <a:solidFill>
                  <a:srgbClr val="FF0000"/>
                </a:solidFill>
              </a:rPr>
              <a:t>(Mat. 5:19).</a:t>
            </a:r>
          </a:p>
          <a:p>
            <a:pPr marL="400050" lvl="1" indent="0">
              <a:buNone/>
            </a:pPr>
            <a:r>
              <a:rPr lang="es-ES" sz="2400" dirty="0" smtClean="0"/>
              <a:t>4). Cristo dijo que “el día del Señor, era el sábado” </a:t>
            </a:r>
            <a:r>
              <a:rPr lang="es-ES" sz="2400" dirty="0" smtClean="0">
                <a:solidFill>
                  <a:srgbClr val="FF0000"/>
                </a:solidFill>
              </a:rPr>
              <a:t>(Mar.2:28).</a:t>
            </a:r>
          </a:p>
          <a:p>
            <a:pPr marL="400050" lvl="1" indent="0">
              <a:buNone/>
            </a:pPr>
            <a:r>
              <a:rPr lang="es-ES" sz="2400" dirty="0"/>
              <a:t>5</a:t>
            </a:r>
            <a:r>
              <a:rPr lang="es-ES" sz="2400" dirty="0" smtClean="0"/>
              <a:t>). Por tanto, </a:t>
            </a:r>
            <a:r>
              <a:rPr lang="es-ES" sz="2400" dirty="0" smtClean="0"/>
              <a:t>queda claro, que los </a:t>
            </a:r>
            <a:r>
              <a:rPr lang="es-ES" sz="2400" dirty="0" smtClean="0"/>
              <a:t>que cambiaron el sábado, -día del Señor-  por el domingo,-día del sol-  fueron los </a:t>
            </a:r>
            <a:r>
              <a:rPr lang="es-ES" sz="2400" dirty="0" smtClean="0"/>
              <a:t>hombres</a:t>
            </a:r>
            <a:r>
              <a:rPr lang="es-ES" sz="2400" dirty="0" smtClean="0"/>
              <a:t>, a través de un concilio.</a:t>
            </a:r>
            <a:r>
              <a:rPr lang="es-ES" sz="2400" dirty="0" smtClean="0"/>
              <a:t> Aplicándole el titulo “Día del </a:t>
            </a:r>
            <a:r>
              <a:rPr lang="es-ES" sz="2400" dirty="0"/>
              <a:t>S</a:t>
            </a:r>
            <a:r>
              <a:rPr lang="es-ES" sz="2400" dirty="0" smtClean="0"/>
              <a:t>eñor”.     </a:t>
            </a:r>
            <a:endParaRPr lang="es-ES" sz="2400" dirty="0"/>
          </a:p>
        </p:txBody>
      </p:sp>
    </p:spTree>
    <p:extLst>
      <p:ext uri="{BB962C8B-B14F-4D97-AF65-F5344CB8AC3E}">
        <p14:creationId xmlns:p14="http://schemas.microsoft.com/office/powerpoint/2010/main" val="480082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191068"/>
            <a:ext cx="10972800" cy="6537277"/>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buNone/>
            </a:pPr>
            <a:r>
              <a:rPr lang="es-ES" dirty="0"/>
              <a:t>La primera acción oficial de la Iglesia Católica que expresa preferencia por el día domingo fue tomada en el Concilio de Laodicea </a:t>
            </a:r>
            <a:r>
              <a:rPr lang="es-ES" dirty="0">
                <a:solidFill>
                  <a:srgbClr val="FF0000"/>
                </a:solidFill>
              </a:rPr>
              <a:t>(c. 364 d. C.). </a:t>
            </a:r>
            <a:r>
              <a:rPr lang="es-ES" dirty="0"/>
              <a:t>El canon 29 de ese concilio estipula que “</a:t>
            </a:r>
            <a:r>
              <a:rPr lang="es-ES" i="1" u="sng" dirty="0"/>
              <a:t>los cristianos no han de judaizar y estar sin trabajar en sábado, sino, que han de trabajar ese día; pero honrarán de especial manera el día del Señor, y como cristianos que son, si es posible, no harán ningún trabajo en ese día. Sin embargo, si se los encuentra judaizando, serán excluidos de Cristo</a:t>
            </a:r>
            <a:r>
              <a:rPr lang="es-ES" dirty="0"/>
              <a:t>”.  </a:t>
            </a:r>
            <a:endParaRPr lang="es-ES" dirty="0" smtClean="0"/>
          </a:p>
          <a:p>
            <a:endParaRPr lang="es-ES" dirty="0"/>
          </a:p>
          <a:p>
            <a:r>
              <a:rPr lang="es-ES" dirty="0" smtClean="0"/>
              <a:t>Este </a:t>
            </a:r>
            <a:r>
              <a:rPr lang="es-ES" dirty="0"/>
              <a:t>concilio dispuso que hubiera culto en el día sábado, pero designó a ese día como día </a:t>
            </a:r>
            <a:r>
              <a:rPr lang="es-ES" b="1" dirty="0"/>
              <a:t>laborable</a:t>
            </a:r>
            <a:r>
              <a:rPr lang="es-ES" dirty="0"/>
              <a:t>.  Es digno de notarse que ésta, la primera ley eclesiástica que ordena la observancia del domingo, especifica el judaizar como la razón para evitar la observancia del sábado.  Además, la rígida prohibición de la observancia del sábado es una evidencia de que muchos estaban todavía ‘judaizando’ en ese día.  </a:t>
            </a:r>
            <a:endParaRPr lang="es-ES" dirty="0" smtClean="0"/>
          </a:p>
          <a:p>
            <a:pPr marL="0" indent="0">
              <a:buNone/>
            </a:pPr>
            <a:endParaRPr lang="es-ES" dirty="0" smtClean="0"/>
          </a:p>
          <a:p>
            <a:pPr marL="0" indent="0">
              <a:buNone/>
            </a:pPr>
            <a:r>
              <a:rPr lang="es-ES" sz="3600" dirty="0" smtClean="0"/>
              <a:t>En </a:t>
            </a:r>
            <a:r>
              <a:rPr lang="es-ES" sz="3600" dirty="0"/>
              <a:t>realidad, los escritores cristianos de los siglos IV y V con frecuencia amonestan a sus correligionarios en contra de esa práctica. Por ejemplo, alrededor del año 400, Crisóstomo observa que muchos guardaban aún el sábado a la manera judía y estaban así judaizando. </a:t>
            </a:r>
          </a:p>
          <a:p>
            <a:endParaRPr lang="es-CO" dirty="0"/>
          </a:p>
        </p:txBody>
      </p:sp>
    </p:spTree>
    <p:extLst>
      <p:ext uri="{BB962C8B-B14F-4D97-AF65-F5344CB8AC3E}">
        <p14:creationId xmlns:p14="http://schemas.microsoft.com/office/powerpoint/2010/main" val="2247234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655093"/>
            <a:ext cx="10972800" cy="5636525"/>
          </a:xfrm>
        </p:spPr>
        <p:style>
          <a:lnRef idx="2">
            <a:schemeClr val="dk1"/>
          </a:lnRef>
          <a:fillRef idx="1">
            <a:schemeClr val="lt1"/>
          </a:fillRef>
          <a:effectRef idx="0">
            <a:schemeClr val="dk1"/>
          </a:effectRef>
          <a:fontRef idx="minor">
            <a:schemeClr val="dk1"/>
          </a:fontRef>
        </p:style>
        <p:txBody>
          <a:bodyPr>
            <a:normAutofit/>
          </a:bodyPr>
          <a:lstStyle/>
          <a:p>
            <a:r>
              <a:rPr lang="es-ES" sz="2800" dirty="0"/>
              <a:t>Los registros de la época también revelan que las iglesias de Alejandría y Roma fueron las principales en fomentar la observancia del domingo. Por </a:t>
            </a:r>
            <a:r>
              <a:rPr lang="es-ES" sz="2800" dirty="0" smtClean="0"/>
              <a:t>el año 440 </a:t>
            </a:r>
            <a:r>
              <a:rPr lang="es-ES" sz="2800" dirty="0"/>
              <a:t>d. C. el historiador eclesiástico Sócrates escribió que “</a:t>
            </a:r>
            <a:r>
              <a:rPr lang="es-ES" sz="2800" dirty="0">
                <a:latin typeface="Bell MT" panose="02020503060305020303" pitchFamily="18" charset="0"/>
              </a:rPr>
              <a:t>aunque casi todas las iglesias del mundo celebran los sagrados misterios cada semana en sábado, sin embargo los cristianos de Alejandría y Roma, por una </a:t>
            </a:r>
            <a:r>
              <a:rPr lang="es-ES" sz="2800" u="sng" dirty="0">
                <a:latin typeface="Bell MT" panose="02020503060305020303" pitchFamily="18" charset="0"/>
              </a:rPr>
              <a:t>antigua tradición</a:t>
            </a:r>
            <a:r>
              <a:rPr lang="es-ES" sz="2800" dirty="0">
                <a:latin typeface="Bell MT" panose="02020503060305020303" pitchFamily="18" charset="0"/>
              </a:rPr>
              <a:t>, han dejado de hacer esto</a:t>
            </a:r>
            <a:r>
              <a:rPr lang="es-ES" sz="2800" dirty="0"/>
              <a:t>” </a:t>
            </a:r>
            <a:r>
              <a:rPr lang="es-ES" sz="2800" dirty="0">
                <a:solidFill>
                  <a:srgbClr val="FF0000"/>
                </a:solidFill>
              </a:rPr>
              <a:t>(Ecclesiastical History v. 22). </a:t>
            </a:r>
            <a:endParaRPr lang="es-ES" sz="2800" dirty="0" smtClean="0">
              <a:solidFill>
                <a:srgbClr val="FF0000"/>
              </a:solidFill>
            </a:endParaRPr>
          </a:p>
          <a:p>
            <a:endParaRPr lang="es-ES" sz="2800" dirty="0"/>
          </a:p>
          <a:p>
            <a:r>
              <a:rPr lang="es-ES" sz="2800" dirty="0" smtClean="0"/>
              <a:t>Alrededor </a:t>
            </a:r>
            <a:r>
              <a:rPr lang="es-ES" sz="2800" dirty="0"/>
              <a:t>de la misma fecha Sozomenos (o Sozomeno) escribió que “</a:t>
            </a:r>
            <a:r>
              <a:rPr lang="es-ES" sz="2800" dirty="0">
                <a:latin typeface="Bell MT" panose="02020503060305020303" pitchFamily="18" charset="0"/>
              </a:rPr>
              <a:t>la gente de Constantinopla, y de casi todas partes, se reúne en el sábado, tanto como en el primer día de la semana, costumbre que nunca se observa en Roma ni en Alejandría</a:t>
            </a:r>
            <a:r>
              <a:rPr lang="es-ES" sz="2800" dirty="0"/>
              <a:t>”. </a:t>
            </a:r>
          </a:p>
        </p:txBody>
      </p:sp>
    </p:spTree>
    <p:extLst>
      <p:ext uri="{BB962C8B-B14F-4D97-AF65-F5344CB8AC3E}">
        <p14:creationId xmlns:p14="http://schemas.microsoft.com/office/powerpoint/2010/main" val="2152693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327547"/>
            <a:ext cx="10972800" cy="6264322"/>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r>
              <a:rPr lang="es-ES" dirty="0"/>
              <a:t> </a:t>
            </a:r>
            <a:r>
              <a:rPr lang="es-ES" sz="3500" b="1" dirty="0"/>
              <a:t>Hay pues tres hechos claros</a:t>
            </a:r>
            <a:r>
              <a:rPr lang="es-ES" dirty="0"/>
              <a:t>: </a:t>
            </a:r>
            <a:endParaRPr lang="es-ES" dirty="0" smtClean="0"/>
          </a:p>
          <a:p>
            <a:pPr lvl="1"/>
            <a:r>
              <a:rPr lang="es-ES" dirty="0" smtClean="0"/>
              <a:t>(</a:t>
            </a:r>
            <a:r>
              <a:rPr lang="es-ES" sz="3000" b="1" dirty="0"/>
              <a:t>1</a:t>
            </a:r>
            <a:r>
              <a:rPr lang="es-ES" dirty="0"/>
              <a:t>) El concepto de la santidad del domingo entre los cristianos se originó, principalmente, en su esfuerzo de evitar prácticas que los identificaran con los judíos, y provocaran así persecución</a:t>
            </a:r>
            <a:r>
              <a:rPr lang="es-ES" dirty="0" smtClean="0"/>
              <a:t>.-contra los que no quisieron obedecer. </a:t>
            </a:r>
          </a:p>
          <a:p>
            <a:pPr lvl="1"/>
            <a:r>
              <a:rPr lang="es-ES" dirty="0" smtClean="0"/>
              <a:t>(</a:t>
            </a:r>
            <a:r>
              <a:rPr lang="es-ES" sz="3000" b="1" dirty="0"/>
              <a:t>2</a:t>
            </a:r>
            <a:r>
              <a:rPr lang="es-ES" dirty="0"/>
              <a:t>) La iglesia de Roma desde muy antiguo fomentó una preferencia por el domingo; y la creciente importancia que se le dio al domingo en la iglesia primitiva, </a:t>
            </a:r>
            <a:r>
              <a:rPr lang="es-ES" dirty="0" smtClean="0"/>
              <a:t>- </a:t>
            </a:r>
            <a:r>
              <a:rPr lang="es-ES" b="1" dirty="0" smtClean="0">
                <a:latin typeface="Bell MT" panose="02020503060305020303" pitchFamily="18" charset="0"/>
              </a:rPr>
              <a:t>por supuesto, después de la muerte de los apóstoles- </a:t>
            </a:r>
            <a:r>
              <a:rPr lang="es-ES" dirty="0" smtClean="0"/>
              <a:t>a </a:t>
            </a:r>
            <a:r>
              <a:rPr lang="es-ES" dirty="0"/>
              <a:t>expensas del sábado, siguió muy de cerca al crecimiento gradual del poder de Roma. </a:t>
            </a:r>
            <a:endParaRPr lang="es-ES" dirty="0" smtClean="0"/>
          </a:p>
          <a:p>
            <a:pPr lvl="1"/>
            <a:r>
              <a:rPr lang="es-ES" dirty="0" smtClean="0"/>
              <a:t>(</a:t>
            </a:r>
            <a:r>
              <a:rPr lang="es-ES" sz="3000" b="1" dirty="0"/>
              <a:t>3</a:t>
            </a:r>
            <a:r>
              <a:rPr lang="es-ES" dirty="0"/>
              <a:t>) Finalmente, la influencia romana prevaleció para hacer que la observancia del domingo fuese motivo de una ley eclesiástica, </a:t>
            </a:r>
            <a:r>
              <a:rPr lang="es-ES" u="sng" dirty="0"/>
              <a:t>en la misma forma en que prevaleció para establecer otras prácticas tales como la adoración de María, la veneración de los santos y de los ángeles, el uso de imágenes y las oraciones por los muertos</a:t>
            </a:r>
            <a:r>
              <a:rPr lang="es-ES" dirty="0"/>
              <a:t>.  La santidad del domingo descansa sobre la misma base que esas otras prácticas que no se encuentran en las Escrituras, y que fueron introducidas en la iglesia por el obispo de Roma. </a:t>
            </a:r>
            <a:endParaRPr lang="es-CO" dirty="0"/>
          </a:p>
        </p:txBody>
      </p:sp>
    </p:spTree>
    <p:extLst>
      <p:ext uri="{BB962C8B-B14F-4D97-AF65-F5344CB8AC3E}">
        <p14:creationId xmlns:p14="http://schemas.microsoft.com/office/powerpoint/2010/main" val="31204088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lstStyle/>
          <a:p>
            <a:r>
              <a:rPr lang="es-CO" b="1" dirty="0" smtClean="0"/>
              <a:t>Practicas anti bíblicas </a:t>
            </a:r>
            <a:endParaRPr lang="es-CO" b="1" dirty="0"/>
          </a:p>
        </p:txBody>
      </p:sp>
      <p:sp>
        <p:nvSpPr>
          <p:cNvPr id="3" name="Marcador de contenido 2"/>
          <p:cNvSpPr>
            <a:spLocks noGrp="1"/>
          </p:cNvSpPr>
          <p:nvPr>
            <p:ph idx="1"/>
          </p:nvPr>
        </p:nvSpPr>
        <p:spPr>
          <a:xfrm>
            <a:off x="609600" y="4708478"/>
            <a:ext cx="10972800" cy="1897039"/>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b="1" i="1" dirty="0" smtClean="0"/>
              <a:t>Así como se izo el cambio del sábado, “día del Señor”, al domingo, “día del sol”,  otras prácticas fueron introducidas gradualmente al cristianismo después de la muerte de los apóstoles, todas inspiradas en el paganismo, y auspiciadas por Roma.</a:t>
            </a:r>
          </a:p>
          <a:p>
            <a:pPr marL="0" indent="0" algn="ctr">
              <a:buNone/>
            </a:pPr>
            <a:r>
              <a:rPr lang="es-CO" b="1" i="1" dirty="0" smtClean="0"/>
              <a:t>TODAS LE DIERON CUMPLIMIENTO ESPECIFICO A LA PROFECÍA. </a:t>
            </a:r>
            <a:endParaRPr lang="es-CO" b="1" i="1" dirty="0"/>
          </a:p>
        </p:txBody>
      </p:sp>
      <p:pic>
        <p:nvPicPr>
          <p:cNvPr id="4" name="Imagen 3"/>
          <p:cNvPicPr>
            <a:picLocks noChangeAspect="1"/>
          </p:cNvPicPr>
          <p:nvPr/>
        </p:nvPicPr>
        <p:blipFill>
          <a:blip r:embed="rId2"/>
          <a:stretch>
            <a:fillRect/>
          </a:stretch>
        </p:blipFill>
        <p:spPr>
          <a:xfrm>
            <a:off x="609600" y="1650514"/>
            <a:ext cx="3129887" cy="2825087"/>
          </a:xfrm>
          <a:prstGeom prst="rect">
            <a:avLst/>
          </a:prstGeom>
        </p:spPr>
      </p:pic>
      <p:pic>
        <p:nvPicPr>
          <p:cNvPr id="5" name="Imagen 4"/>
          <p:cNvPicPr>
            <a:picLocks noChangeAspect="1"/>
          </p:cNvPicPr>
          <p:nvPr/>
        </p:nvPicPr>
        <p:blipFill>
          <a:blip r:embed="rId3"/>
          <a:stretch>
            <a:fillRect/>
          </a:stretch>
        </p:blipFill>
        <p:spPr>
          <a:xfrm>
            <a:off x="4063621" y="1650514"/>
            <a:ext cx="3910084" cy="2825087"/>
          </a:xfrm>
          <a:prstGeom prst="rect">
            <a:avLst/>
          </a:prstGeom>
        </p:spPr>
      </p:pic>
      <p:pic>
        <p:nvPicPr>
          <p:cNvPr id="6" name="Imagen 5"/>
          <p:cNvPicPr>
            <a:picLocks noChangeAspect="1"/>
          </p:cNvPicPr>
          <p:nvPr/>
        </p:nvPicPr>
        <p:blipFill>
          <a:blip r:embed="rId4"/>
          <a:stretch>
            <a:fillRect/>
          </a:stretch>
        </p:blipFill>
        <p:spPr>
          <a:xfrm>
            <a:off x="8297838" y="1650514"/>
            <a:ext cx="3284562" cy="2825087"/>
          </a:xfrm>
          <a:prstGeom prst="rect">
            <a:avLst/>
          </a:prstGeom>
        </p:spPr>
      </p:pic>
    </p:spTree>
    <p:extLst>
      <p:ext uri="{BB962C8B-B14F-4D97-AF65-F5344CB8AC3E}">
        <p14:creationId xmlns:p14="http://schemas.microsoft.com/office/powerpoint/2010/main" val="257481023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1568</TotalTime>
  <Words>1958</Words>
  <Application>Microsoft Office PowerPoint</Application>
  <PresentationFormat>Panorámica</PresentationFormat>
  <Paragraphs>78</Paragraphs>
  <Slides>15</Slides>
  <Notes>1</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15</vt:i4>
      </vt:variant>
    </vt:vector>
  </HeadingPairs>
  <TitlesOfParts>
    <vt:vector size="21" baseType="lpstr">
      <vt:lpstr>Arial</vt:lpstr>
      <vt:lpstr>Bell MT</vt:lpstr>
      <vt:lpstr>Calibri</vt:lpstr>
      <vt:lpstr>Calibri Light</vt:lpstr>
      <vt:lpstr>Tema de Office</vt:lpstr>
      <vt:lpstr>1_Tema de Office</vt:lpstr>
      <vt:lpstr>DE DONDE PROCEDE LA SANTIFICACIÓN DEL DOMINGO, COMO “DÍA DEL SEÑOR”?</vt:lpstr>
      <vt:lpstr>Presentación de PowerPoint</vt:lpstr>
      <vt:lpstr>Presentación de PowerPoint</vt:lpstr>
      <vt:lpstr>Presentación de PowerPoint</vt:lpstr>
      <vt:lpstr>Presentación de PowerPoint</vt:lpstr>
      <vt:lpstr>EL “CUERNO PEQUEÑO”, SERÍA EL INSTRUMENTO UTILIZADO POR EL ENEMIGO DE DIOS, PARA LOGRAR SU PROPÓSITO DE CAMBIAR LA LEY DE DIOS.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Practicas anti bíblicas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 DONDE PROCEDE LA SANTIFICACIÓN DEL DOMINGO.</dc:title>
  <dc:creator>Usuario de Windows</dc:creator>
  <cp:lastModifiedBy>Usuario de Windows</cp:lastModifiedBy>
  <cp:revision>84</cp:revision>
  <dcterms:created xsi:type="dcterms:W3CDTF">2018-03-14T11:42:21Z</dcterms:created>
  <dcterms:modified xsi:type="dcterms:W3CDTF">2018-03-19T23:36:37Z</dcterms:modified>
</cp:coreProperties>
</file>